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6"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DCFDAB-C699-4641-8799-D27C254E3E9D}" v="30" dt="2024-12-30T20:54:23.2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p:restoredTop sz="94618"/>
  </p:normalViewPr>
  <p:slideViewPr>
    <p:cSldViewPr snapToGrid="0">
      <p:cViewPr>
        <p:scale>
          <a:sx n="100" d="100"/>
          <a:sy n="100" d="100"/>
        </p:scale>
        <p:origin x="1373" y="-19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3F31B-AE80-5C4D-856A-5B6C09A37B84}" type="datetimeFigureOut">
              <a:t>12/31/2024</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7B621-7223-104D-A688-909FCA4031AB}" type="slidenum">
              <a:t>‹#›</a:t>
            </a:fld>
            <a:endParaRPr lang="en-GB"/>
          </a:p>
        </p:txBody>
      </p:sp>
    </p:spTree>
    <p:extLst>
      <p:ext uri="{BB962C8B-B14F-4D97-AF65-F5344CB8AC3E}">
        <p14:creationId xmlns:p14="http://schemas.microsoft.com/office/powerpoint/2010/main" val="193200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D57B621-7223-104D-A688-909FCA4031AB}" type="slidenum">
              <a:t>1</a:t>
            </a:fld>
            <a:endParaRPr lang="en-GB"/>
          </a:p>
        </p:txBody>
      </p:sp>
    </p:spTree>
    <p:extLst>
      <p:ext uri="{BB962C8B-B14F-4D97-AF65-F5344CB8AC3E}">
        <p14:creationId xmlns:p14="http://schemas.microsoft.com/office/powerpoint/2010/main" val="3410026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8455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96151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forum.org.nz/events" TargetMode="External"/><Relationship Id="rId7" Type="http://schemas.openxmlformats.org/officeDocument/2006/relationships/hyperlink" Target="mailto:info@forum.org.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orum.org.nz/events-and-courses/mental-wellbeing-at-work-webinar-series-neurodiversity-and-mental-wellbeing/" TargetMode="External"/><Relationship Id="rId11" Type="http://schemas.openxmlformats.org/officeDocument/2006/relationships/hyperlink" Target="https://www.forum.org.nz/events-and-courses/ceo-connection-calls-being-an-effective-officer/" TargetMode="External"/><Relationship Id="rId5" Type="http://schemas.openxmlformats.org/officeDocument/2006/relationships/hyperlink" Target="https://www.forum.org.nz/events-and-courses/a-day-in-the-life-leading-methanex/" TargetMode="External"/><Relationship Id="rId10" Type="http://schemas.openxmlformats.org/officeDocument/2006/relationships/image" Target="../media/image3.svg"/><Relationship Id="rId4" Type="http://schemas.openxmlformats.org/officeDocument/2006/relationships/hyperlink" Target="https://www.forum.org.nz/events-and-courses/transformative-disruption-at-nz-post-leading-significant-change-safely/"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A248763-B715-3E4B-102B-E42EF90C974E}"/>
              </a:ext>
            </a:extLst>
          </p:cNvPr>
          <p:cNvSpPr txBox="1"/>
          <p:nvPr/>
        </p:nvSpPr>
        <p:spPr>
          <a:xfrm>
            <a:off x="255081" y="10000497"/>
            <a:ext cx="3419999" cy="432000"/>
          </a:xfrm>
          <a:prstGeom prst="rect">
            <a:avLst/>
          </a:prstGeom>
          <a:solidFill>
            <a:schemeClr val="accent2"/>
          </a:solidFill>
        </p:spPr>
        <p:txBody>
          <a:bodyPr wrap="square" rtlCol="0" anchor="ctr" anchorCtr="0">
            <a:noAutofit/>
          </a:bodyPr>
          <a:lstStyle/>
          <a:p>
            <a:pPr algn="ctr"/>
            <a:r>
              <a:rPr lang="en-GB" sz="1000" b="1" dirty="0">
                <a:solidFill>
                  <a:schemeClr val="bg1"/>
                </a:solidFill>
                <a:latin typeface="Aptos" panose="020B0004020202020204" pitchFamily="34" charset="0"/>
                <a:cs typeface="Segoe UI Semilight" panose="020B0402040204020203" pitchFamily="34" charset="0"/>
              </a:rPr>
              <a:t>See more information about these events or register at </a:t>
            </a:r>
            <a:r>
              <a:rPr lang="en-GB" sz="1000" b="1" dirty="0">
                <a:solidFill>
                  <a:schemeClr val="bg1"/>
                </a:solidFill>
                <a:latin typeface="Aptos" panose="020B0004020202020204" pitchFamily="34" charset="0"/>
                <a:cs typeface="Segoe UI Semilight" panose="020B0402040204020203" pitchFamily="34" charset="0"/>
                <a:hlinkClick r:id="rId3">
                  <a:extLst>
                    <a:ext uri="{A12FA001-AC4F-418D-AE19-62706E023703}">
                      <ahyp:hlinkClr xmlns:ahyp="http://schemas.microsoft.com/office/drawing/2018/hyperlinkcolor" val="tx"/>
                    </a:ext>
                  </a:extLst>
                </a:hlinkClick>
              </a:rPr>
              <a:t>www.forum.org.nz/events</a:t>
            </a:r>
            <a:endParaRPr lang="en-GB" sz="1000" b="1" dirty="0">
              <a:solidFill>
                <a:schemeClr val="bg1"/>
              </a:solidFill>
              <a:latin typeface="Aptos" panose="020B0004020202020204" pitchFamily="34" charset="0"/>
              <a:cs typeface="Segoe UI Semilight" panose="020B0402040204020203" pitchFamily="34" charset="0"/>
            </a:endParaRPr>
          </a:p>
        </p:txBody>
      </p:sp>
      <p:graphicFrame>
        <p:nvGraphicFramePr>
          <p:cNvPr id="4" name="Table 3">
            <a:extLst>
              <a:ext uri="{FF2B5EF4-FFF2-40B4-BE49-F238E27FC236}">
                <a16:creationId xmlns:a16="http://schemas.microsoft.com/office/drawing/2014/main" id="{A5AE1A09-A16F-E56E-8002-8B454EB89396}"/>
              </a:ext>
            </a:extLst>
          </p:cNvPr>
          <p:cNvGraphicFramePr>
            <a:graphicFrameLocks noGrp="1"/>
          </p:cNvGraphicFramePr>
          <p:nvPr>
            <p:extLst>
              <p:ext uri="{D42A27DB-BD31-4B8C-83A1-F6EECF244321}">
                <p14:modId xmlns:p14="http://schemas.microsoft.com/office/powerpoint/2010/main" val="79664636"/>
              </p:ext>
            </p:extLst>
          </p:nvPr>
        </p:nvGraphicFramePr>
        <p:xfrm>
          <a:off x="255081" y="1241041"/>
          <a:ext cx="3418418" cy="1756128"/>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International case studies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1247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This is the Forum's major event of the year where we share examples </a:t>
                      </a:r>
                      <a:br>
                        <a:rPr lang="en-NZ" sz="800" b="0" i="1" u="none" strike="noStrike" dirty="0">
                          <a:solidFill>
                            <a:srgbClr val="000000"/>
                          </a:solidFill>
                          <a:effectLst/>
                          <a:latin typeface="Segoe UI Semilight" panose="020B0402040204020203" pitchFamily="34" charset="0"/>
                          <a:cs typeface="Segoe UI Semilight" panose="020B0402040204020203" pitchFamily="34" charset="0"/>
                        </a:rPr>
                      </a:b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of excellence in leadership from across the world with members.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CEO leadership with international guest – details TBA</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Auckland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M</a:t>
                      </a:r>
                      <a:r>
                        <a:rPr lang="en-NZ" sz="800" b="0" i="0" u="none" strike="noStrike" dirty="0">
                          <a:solidFill>
                            <a:srgbClr val="000000"/>
                          </a:solidFill>
                          <a:effectLst/>
                          <a:latin typeface="Aptos" panose="020B0004020202020204" pitchFamily="34" charset="0"/>
                          <a:cs typeface="Segoe UI Semilight" panose="020B0402040204020203" pitchFamily="34" charset="0"/>
                        </a:rPr>
                        <a:t>id-2025</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International psychosocial safety senior leader forum (with FlourishDX)</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867825"/>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Auckland: CEO breakfast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12 June</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7-8.45am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Auckland: Discussions with Peter Kelly (UK), Dr I. David Daniels (USA) and Mary Ann Baynton (Canada)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12 June</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9-11.45am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bl>
          </a:graphicData>
        </a:graphic>
      </p:graphicFrame>
      <p:graphicFrame>
        <p:nvGraphicFramePr>
          <p:cNvPr id="6" name="Table 5">
            <a:extLst>
              <a:ext uri="{FF2B5EF4-FFF2-40B4-BE49-F238E27FC236}">
                <a16:creationId xmlns:a16="http://schemas.microsoft.com/office/drawing/2014/main" id="{1AB0B044-02A4-DD16-2CCF-1EFA0B4933C2}"/>
              </a:ext>
            </a:extLst>
          </p:cNvPr>
          <p:cNvGraphicFramePr>
            <a:graphicFrameLocks noGrp="1"/>
          </p:cNvGraphicFramePr>
          <p:nvPr>
            <p:extLst>
              <p:ext uri="{D42A27DB-BD31-4B8C-83A1-F6EECF244321}">
                <p14:modId xmlns:p14="http://schemas.microsoft.com/office/powerpoint/2010/main" val="3280583892"/>
              </p:ext>
            </p:extLst>
          </p:nvPr>
        </p:nvGraphicFramePr>
        <p:xfrm>
          <a:off x="255082" y="3119192"/>
          <a:ext cx="3432998" cy="3878820"/>
        </p:xfrm>
        <a:graphic>
          <a:graphicData uri="http://schemas.openxmlformats.org/drawingml/2006/table">
            <a:tbl>
              <a:tblPr firstRow="1" bandRow="1">
                <a:tableStyleId>{5C22544A-7EE6-4342-B048-85BDC9FD1C3A}</a:tableStyleId>
              </a:tblPr>
              <a:tblGrid>
                <a:gridCol w="1745065">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810109">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CEO-only lunches with Deloitte, KPMG and Anthony Harper </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8079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 Forum has teamed up with Deloitte, KPMG and Anthony Harper to bring members a series of invite-only CEO lunches in Auckland, Wellington and Christchurch. These are informal, small opportunities to hear from a CEO guest speaker about their unique context, as well as a chance to share your own challenges and  opportunities in a Chatham-House rules environment</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lnL w="12700" cmpd="sng">
                      <a:noFill/>
                    </a:lnL>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a:solidFill>
                            <a:srgbClr val="000000"/>
                          </a:solidFill>
                          <a:effectLst/>
                          <a:latin typeface="Aptos" panose="020B0004020202020204" pitchFamily="34" charset="0"/>
                          <a:cs typeface="Segoe UI Semibold" panose="020B0502040204020203" pitchFamily="34" charset="0"/>
                        </a:rPr>
                        <a:t>Auckland with Deloitte</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mpd="sng">
                      <a:noFill/>
                    </a:ln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With Ryan Cavanagh, </a:t>
                      </a:r>
                      <a:br>
                        <a:rPr lang="en-NZ" sz="800" b="0" i="0" u="none" strike="noStrike">
                          <a:solidFill>
                            <a:srgbClr val="000000"/>
                          </a:solidFill>
                          <a:effectLst/>
                          <a:latin typeface="Aptos" panose="020B0004020202020204" pitchFamily="34" charset="0"/>
                          <a:cs typeface="Segoe UI Semilight" panose="020B0402040204020203" pitchFamily="34" charset="0"/>
                        </a:rPr>
                      </a:br>
                      <a:r>
                        <a:rPr lang="en-NZ" sz="800" b="0" i="0" u="none" strike="noStrike">
                          <a:solidFill>
                            <a:srgbClr val="000000"/>
                          </a:solidFill>
                          <a:effectLst/>
                          <a:latin typeface="Aptos" panose="020B0004020202020204" pitchFamily="34" charset="0"/>
                          <a:cs typeface="Segoe UI Semilight" panose="020B0402040204020203" pitchFamily="34" charset="0"/>
                        </a:rPr>
                        <a:t>CEO Timberlands</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27 Feb</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Thursday 15 May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7275444"/>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Friday 29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4883177"/>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6 Nov</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Wellington with KPMG</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049108"/>
                  </a:ext>
                </a:extLst>
              </a:tr>
              <a:tr h="254539">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With Anthony Delaney, </a:t>
                      </a:r>
                      <a:br>
                        <a:rPr lang="en-NZ" sz="800" b="0" i="0" u="none" strike="noStrike">
                          <a:solidFill>
                            <a:srgbClr val="000000"/>
                          </a:solidFill>
                          <a:effectLst/>
                          <a:latin typeface="Aptos" panose="020B0004020202020204" pitchFamily="34" charset="0"/>
                          <a:cs typeface="Segoe UI Semilight" panose="020B0402040204020203" pitchFamily="34" charset="0"/>
                        </a:rPr>
                      </a:br>
                      <a:r>
                        <a:rPr lang="en-NZ" sz="800" b="0" i="0" u="none" strike="noStrike">
                          <a:solidFill>
                            <a:srgbClr val="000000"/>
                          </a:solidFill>
                          <a:effectLst/>
                          <a:latin typeface="Aptos" panose="020B0004020202020204" pitchFamily="34" charset="0"/>
                          <a:cs typeface="Segoe UI Semilight" panose="020B0402040204020203" pitchFamily="34" charset="0"/>
                        </a:rPr>
                        <a:t>CEO of CentrePort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Wednesday </a:t>
                      </a:r>
                      <a:br>
                        <a:rPr lang="en-NZ" sz="800" b="0" i="0" u="none" strike="noStrike">
                          <a:solidFill>
                            <a:srgbClr val="000000"/>
                          </a:solidFill>
                          <a:effectLst/>
                          <a:latin typeface="Aptos" panose="020B0004020202020204" pitchFamily="34" charset="0"/>
                          <a:cs typeface="Segoe UI Semilight" panose="020B0402040204020203" pitchFamily="34" charset="0"/>
                        </a:rPr>
                      </a:br>
                      <a:r>
                        <a:rPr lang="en-NZ" sz="800" b="0" i="0" u="none" strike="noStrike">
                          <a:solidFill>
                            <a:srgbClr val="000000"/>
                          </a:solidFill>
                          <a:effectLst/>
                          <a:latin typeface="Aptos" panose="020B0004020202020204" pitchFamily="34" charset="0"/>
                          <a:cs typeface="Segoe UI Semilight" panose="020B0402040204020203" pitchFamily="34" charset="0"/>
                        </a:rPr>
                        <a:t>19 March</a:t>
                      </a:r>
                    </a:p>
                  </a:txBody>
                  <a:tcPr marL="36000" marR="9525" marT="25200" marB="252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788043"/>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7 Aug</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868774"/>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W</a:t>
                      </a:r>
                      <a:r>
                        <a:rPr lang="en-NZ" sz="800" b="0" i="0" u="none" strike="noStrike" dirty="0">
                          <a:solidFill>
                            <a:srgbClr val="000000"/>
                          </a:solidFill>
                          <a:effectLst/>
                          <a:latin typeface="Aptos" panose="020B0004020202020204" pitchFamily="34" charset="0"/>
                          <a:cs typeface="Segoe UI Semilight" panose="020B0402040204020203" pitchFamily="34" charset="0"/>
                        </a:rPr>
                        <a:t>ed 15 Oct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6696715"/>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Christchurch with Anthony Harper</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7638268"/>
                  </a:ext>
                </a:extLst>
              </a:tr>
              <a:tr h="24197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With Darren Evans, </a:t>
                      </a:r>
                      <a:br>
                        <a:rPr lang="en-NZ" sz="800" b="0" i="0" u="none" strike="noStrike">
                          <a:solidFill>
                            <a:srgbClr val="000000"/>
                          </a:solidFill>
                          <a:effectLst/>
                          <a:latin typeface="Aptos" panose="020B0004020202020204" pitchFamily="34" charset="0"/>
                          <a:cs typeface="Segoe UI Semilight" panose="020B0402040204020203" pitchFamily="34" charset="0"/>
                        </a:rPr>
                      </a:br>
                      <a:r>
                        <a:rPr lang="en-NZ" sz="800" b="0" i="0" u="none" strike="noStrike">
                          <a:solidFill>
                            <a:srgbClr val="000000"/>
                          </a:solidFill>
                          <a:effectLst/>
                          <a:latin typeface="Aptos" panose="020B0004020202020204" pitchFamily="34" charset="0"/>
                          <a:cs typeface="Segoe UI Semilight" panose="020B0402040204020203" pitchFamily="34" charset="0"/>
                        </a:rPr>
                        <a:t>CEO of Calder Stewart</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Friday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21 February</a:t>
                      </a:r>
                    </a:p>
                  </a:txBody>
                  <a:tcPr marL="36000" marR="9525" marT="25200" marB="2520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4159132"/>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Friday 23 May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0056131"/>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F</a:t>
                      </a:r>
                      <a:r>
                        <a:rPr lang="en-NZ" sz="800" b="0" i="0" u="none" strike="noStrike" dirty="0">
                          <a:solidFill>
                            <a:srgbClr val="000000"/>
                          </a:solidFill>
                          <a:effectLst/>
                          <a:latin typeface="Aptos" panose="020B0004020202020204" pitchFamily="34" charset="0"/>
                          <a:cs typeface="Segoe UI Semilight" panose="020B0402040204020203" pitchFamily="34" charset="0"/>
                        </a:rPr>
                        <a:t>riday 12 Sept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8135102"/>
                  </a:ext>
                </a:extLst>
              </a:tr>
            </a:tbl>
          </a:graphicData>
        </a:graphic>
      </p:graphicFrame>
      <p:graphicFrame>
        <p:nvGraphicFramePr>
          <p:cNvPr id="7" name="Table 6">
            <a:extLst>
              <a:ext uri="{FF2B5EF4-FFF2-40B4-BE49-F238E27FC236}">
                <a16:creationId xmlns:a16="http://schemas.microsoft.com/office/drawing/2014/main" id="{6A4788EA-C4F8-6B3C-F913-BDF14DADABAC}"/>
              </a:ext>
            </a:extLst>
          </p:cNvPr>
          <p:cNvGraphicFramePr>
            <a:graphicFrameLocks noGrp="1"/>
          </p:cNvGraphicFramePr>
          <p:nvPr>
            <p:extLst>
              <p:ext uri="{D42A27DB-BD31-4B8C-83A1-F6EECF244321}">
                <p14:modId xmlns:p14="http://schemas.microsoft.com/office/powerpoint/2010/main" val="430139991"/>
              </p:ext>
            </p:extLst>
          </p:nvPr>
        </p:nvGraphicFramePr>
        <p:xfrm>
          <a:off x="3858794" y="1240347"/>
          <a:ext cx="3418418" cy="1190760"/>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Peer to peer learning events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18411">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Hear directly from CEOs who have implemented new and innovative solutions to support their people and businesses to thrive. </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hlinkClick r:id="rId4"/>
                        </a:rPr>
                        <a:t>Transformative disruption – leading significant change, safely </a:t>
                      </a:r>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rPr>
                        <a:t>– RSVP online now.</a:t>
                      </a:r>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With NZ Post. Auckland</a:t>
                      </a:r>
                    </a:p>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(Lunch and site tour included)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Wednesday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2 April</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bl>
          </a:graphicData>
        </a:graphic>
      </p:graphicFrame>
      <p:graphicFrame>
        <p:nvGraphicFramePr>
          <p:cNvPr id="8" name="Table 7">
            <a:extLst>
              <a:ext uri="{FF2B5EF4-FFF2-40B4-BE49-F238E27FC236}">
                <a16:creationId xmlns:a16="http://schemas.microsoft.com/office/drawing/2014/main" id="{1E268F33-1D2E-03B0-9B50-3DB7330D7A1A}"/>
              </a:ext>
            </a:extLst>
          </p:cNvPr>
          <p:cNvGraphicFramePr>
            <a:graphicFrameLocks noGrp="1"/>
          </p:cNvGraphicFramePr>
          <p:nvPr>
            <p:extLst>
              <p:ext uri="{D42A27DB-BD31-4B8C-83A1-F6EECF244321}">
                <p14:modId xmlns:p14="http://schemas.microsoft.com/office/powerpoint/2010/main" val="2283023410"/>
              </p:ext>
            </p:extLst>
          </p:nvPr>
        </p:nvGraphicFramePr>
        <p:xfrm>
          <a:off x="255082" y="7122216"/>
          <a:ext cx="3445800" cy="2565138"/>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877824">
                  <a:extLst>
                    <a:ext uri="{9D8B030D-6E8A-4147-A177-3AD203B41FA5}">
                      <a16:colId xmlns:a16="http://schemas.microsoft.com/office/drawing/2014/main" val="1565912852"/>
                    </a:ext>
                  </a:extLst>
                </a:gridCol>
                <a:gridCol w="822910">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CEO field trips: Inside some of NZ's most </a:t>
                      </a:r>
                      <a:br>
                        <a:rPr lang="en-NZ" sz="1100" b="1" i="0" u="none" strike="noStrike" dirty="0">
                          <a:solidFill>
                            <a:schemeClr val="accent2"/>
                          </a:solidFill>
                          <a:effectLst/>
                          <a:latin typeface="Georgia" panose="02040502050405020303" pitchFamily="18" charset="0"/>
                          <a:cs typeface="Segoe UI Semilight" panose="020B0402040204020203" pitchFamily="34" charset="0"/>
                        </a:rPr>
                      </a:br>
                      <a:r>
                        <a:rPr lang="en-NZ" sz="1100" b="1" i="0" u="none" strike="noStrike" dirty="0">
                          <a:solidFill>
                            <a:schemeClr val="accent2"/>
                          </a:solidFill>
                          <a:effectLst/>
                          <a:latin typeface="Georgia" panose="02040502050405020303" pitchFamily="18" charset="0"/>
                          <a:cs typeface="Segoe UI Semilight" panose="020B0402040204020203" pitchFamily="34" charset="0"/>
                        </a:rPr>
                        <a:t>high-hazard operations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380793">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These are a unique opportunity to see inside some of New Zealand's most high-hazard operations. Kindly supported by Forum members leading large major hazard facilities across the country.</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gridSpan="3">
                  <a:txBody>
                    <a:bodyPr/>
                    <a:lstStyle/>
                    <a:p>
                      <a:pPr algn="l" fontAlgn="b"/>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hlinkClick r:id="rId5"/>
                        </a:rPr>
                        <a:t>A day in the life leading Methanex</a:t>
                      </a:r>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rPr>
                        <a:t> – RSVP online now.</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Methanex, Taranaki</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Thursday 8 May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9.45am-3.30pm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6494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Optional CEO dinner, New Plymouth</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Thursday 8 May</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6.30-9pm</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8687115"/>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Methanex, Taranaki</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Friday 9 May </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Segoe UI Semilight" panose="020B0402040204020203" pitchFamily="34" charset="0"/>
                          <a:cs typeface="Segoe UI Semilight" panose="020B0402040204020203" pitchFamily="34" charset="0"/>
                        </a:rPr>
                        <a:t>9.45am-3.30pm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7275444"/>
                  </a:ext>
                </a:extLst>
              </a:tr>
              <a:tr h="187122">
                <a:tc gridSpan="3">
                  <a:txBody>
                    <a:bodyPr/>
                    <a:lstStyle/>
                    <a:p>
                      <a:pPr algn="l" fontAlgn="b"/>
                      <a:r>
                        <a:rPr lang="en-NZ" sz="800" b="1" i="0" u="none" strike="noStrike" dirty="0">
                          <a:solidFill>
                            <a:srgbClr val="000000"/>
                          </a:solidFill>
                          <a:effectLst/>
                          <a:latin typeface="Segoe UI Semibold" panose="020B0502040204020203" pitchFamily="34" charset="0"/>
                          <a:cs typeface="Segoe UI Semibold" panose="020B0502040204020203" pitchFamily="34" charset="0"/>
                        </a:rPr>
                        <a:t>Inside NZ's only aluminium smelter at Tiwai Point</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1"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8049108"/>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Optional CEO dinner, Invercargill</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Weds 13 August</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6.30-9pm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788043"/>
                  </a:ext>
                </a:extLst>
              </a:tr>
              <a:tr h="187122">
                <a:tc>
                  <a:txBody>
                    <a:bodyPr/>
                    <a:lstStyle/>
                    <a:p>
                      <a:pPr algn="l" fontAlgn="b"/>
                      <a:r>
                        <a:rPr lang="en-US" sz="800" b="0" i="0" u="none" strike="noStrike" dirty="0">
                          <a:solidFill>
                            <a:srgbClr val="000000"/>
                          </a:solidFill>
                          <a:effectLst/>
                          <a:latin typeface="Segoe UI Semilight" panose="020B0402040204020203" pitchFamily="34" charset="0"/>
                          <a:cs typeface="Segoe UI Semilight" panose="020B0402040204020203" pitchFamily="34" charset="0"/>
                        </a:rPr>
                        <a:t>Rio Tinto, Tiwai (Bluff)</a:t>
                      </a:r>
                      <a:endParaRPr lang="en-NZ" sz="800" b="0" i="0"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Thurs 14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spc="-20" baseline="0" dirty="0">
                          <a:solidFill>
                            <a:srgbClr val="000000"/>
                          </a:solidFill>
                          <a:effectLst/>
                          <a:latin typeface="Segoe UI Semilight" panose="020B0402040204020203" pitchFamily="34" charset="0"/>
                          <a:cs typeface="Segoe UI Semilight" panose="020B0402040204020203" pitchFamily="34" charset="0"/>
                        </a:rPr>
                        <a:t>10.30am-3.00pm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868774"/>
                  </a:ext>
                </a:extLst>
              </a:tr>
              <a:tr h="187122">
                <a:tc gridSpan="3">
                  <a:txBody>
                    <a:bodyPr/>
                    <a:lstStyle/>
                    <a:p>
                      <a:pPr algn="l" fontAlgn="b"/>
                      <a:r>
                        <a:rPr lang="en-NZ" sz="800" b="1" i="0" u="none" strike="noStrike" dirty="0">
                          <a:solidFill>
                            <a:srgbClr val="000000"/>
                          </a:solidFill>
                          <a:effectLst/>
                          <a:latin typeface="Segoe UI Semibold" panose="020B0502040204020203" pitchFamily="34" charset="0"/>
                          <a:cs typeface="Segoe UI Semibold" panose="020B0502040204020203" pitchFamily="34" charset="0"/>
                        </a:rPr>
                        <a:t>Leading a high-hazard operation – Details TBC</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6696715"/>
                  </a:ext>
                </a:extLst>
              </a:tr>
              <a:tr h="187122">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North Island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TBC early Nov</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Segoe UI Semilight" panose="020B0402040204020203" pitchFamily="34" charset="0"/>
                          <a:cs typeface="Segoe UI Semilight" panose="020B0402040204020203" pitchFamily="34" charset="0"/>
                        </a:rPr>
                        <a:t>9.30am-3.30pm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5227182"/>
                  </a:ext>
                </a:extLst>
              </a:tr>
            </a:tbl>
          </a:graphicData>
        </a:graphic>
      </p:graphicFrame>
      <p:graphicFrame>
        <p:nvGraphicFramePr>
          <p:cNvPr id="9" name="Table 8">
            <a:extLst>
              <a:ext uri="{FF2B5EF4-FFF2-40B4-BE49-F238E27FC236}">
                <a16:creationId xmlns:a16="http://schemas.microsoft.com/office/drawing/2014/main" id="{37FA3C96-E8D4-806E-7619-709F6161A0B1}"/>
              </a:ext>
            </a:extLst>
          </p:cNvPr>
          <p:cNvGraphicFramePr>
            <a:graphicFrameLocks noGrp="1"/>
          </p:cNvGraphicFramePr>
          <p:nvPr>
            <p:extLst>
              <p:ext uri="{D42A27DB-BD31-4B8C-83A1-F6EECF244321}">
                <p14:modId xmlns:p14="http://schemas.microsoft.com/office/powerpoint/2010/main" val="1371391388"/>
              </p:ext>
            </p:extLst>
          </p:nvPr>
        </p:nvGraphicFramePr>
        <p:xfrm>
          <a:off x="3851998" y="2526388"/>
          <a:ext cx="3418418" cy="1053360"/>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1673352">
                  <a:extLst>
                    <a:ext uri="{9D8B030D-6E8A-4147-A177-3AD203B41FA5}">
                      <a16:colId xmlns:a16="http://schemas.microsoft.com/office/drawing/2014/main" val="1565912852"/>
                    </a:ext>
                  </a:extLst>
                </a:gridCol>
              </a:tblGrid>
              <a:tr h="209111">
                <a:tc gridSpan="2">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State of a Thriving Nation 2025 – report release events</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extLst>
                  <a:ext uri="{0D108BD9-81ED-4DB2-BD59-A6C34878D82A}">
                    <a16:rowId xmlns:a16="http://schemas.microsoft.com/office/drawing/2014/main" val="1077005617"/>
                  </a:ext>
                </a:extLst>
              </a:tr>
              <a:tr h="334771">
                <a:tc gridSpan="2">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Join us for the release of our 2025 State of a Thriving Nation report with economist Shamubeel Eaqub and guest speakers.</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extLst>
                  <a:ext uri="{0D108BD9-81ED-4DB2-BD59-A6C34878D82A}">
                    <a16:rowId xmlns:a16="http://schemas.microsoft.com/office/drawing/2014/main" val="2563178219"/>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Auckland, Wellington, Christchurch, Dunedin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Mid-2025  – details 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bl>
          </a:graphicData>
        </a:graphic>
      </p:graphicFrame>
      <p:graphicFrame>
        <p:nvGraphicFramePr>
          <p:cNvPr id="10" name="Table 9">
            <a:extLst>
              <a:ext uri="{FF2B5EF4-FFF2-40B4-BE49-F238E27FC236}">
                <a16:creationId xmlns:a16="http://schemas.microsoft.com/office/drawing/2014/main" id="{3AD1B481-2AA7-1CF7-5E84-C79EEA2A3562}"/>
              </a:ext>
            </a:extLst>
          </p:cNvPr>
          <p:cNvGraphicFramePr>
            <a:graphicFrameLocks noGrp="1"/>
          </p:cNvGraphicFramePr>
          <p:nvPr>
            <p:extLst>
              <p:ext uri="{D42A27DB-BD31-4B8C-83A1-F6EECF244321}">
                <p14:modId xmlns:p14="http://schemas.microsoft.com/office/powerpoint/2010/main" val="1891588214"/>
              </p:ext>
            </p:extLst>
          </p:nvPr>
        </p:nvGraphicFramePr>
        <p:xfrm>
          <a:off x="3851998" y="3697060"/>
          <a:ext cx="3418418" cy="3061302"/>
        </p:xfrm>
        <a:graphic>
          <a:graphicData uri="http://schemas.openxmlformats.org/drawingml/2006/table">
            <a:tbl>
              <a:tblPr firstRow="1" bandRow="1">
                <a:tableStyleId>{5C22544A-7EE6-4342-B048-85BDC9FD1C3A}</a:tableStyleId>
              </a:tblPr>
              <a:tblGrid>
                <a:gridCol w="1496725">
                  <a:extLst>
                    <a:ext uri="{9D8B030D-6E8A-4147-A177-3AD203B41FA5}">
                      <a16:colId xmlns:a16="http://schemas.microsoft.com/office/drawing/2014/main" val="3574635082"/>
                    </a:ext>
                  </a:extLst>
                </a:gridCol>
                <a:gridCol w="1126165">
                  <a:extLst>
                    <a:ext uri="{9D8B030D-6E8A-4147-A177-3AD203B41FA5}">
                      <a16:colId xmlns:a16="http://schemas.microsoft.com/office/drawing/2014/main" val="1565912852"/>
                    </a:ext>
                  </a:extLst>
                </a:gridCol>
                <a:gridCol w="795528">
                  <a:extLst>
                    <a:ext uri="{9D8B030D-6E8A-4147-A177-3AD203B41FA5}">
                      <a16:colId xmlns:a16="http://schemas.microsoft.com/office/drawing/2014/main" val="305862324"/>
                    </a:ext>
                  </a:extLst>
                </a:gridCol>
              </a:tblGrid>
              <a:tr h="209111">
                <a:tc gridSpan="3">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Regional CEO sessions and opportunities </a:t>
                      </a:r>
                      <a:br>
                        <a:rPr lang="en-NZ" sz="1100" b="1" i="0" u="none" strike="noStrike" dirty="0">
                          <a:solidFill>
                            <a:schemeClr val="accent2"/>
                          </a:solidFill>
                          <a:effectLst/>
                          <a:latin typeface="Georgia" panose="02040502050405020303" pitchFamily="18" charset="0"/>
                          <a:cs typeface="Segoe UI Semilight" panose="020B0402040204020203" pitchFamily="34" charset="0"/>
                        </a:rPr>
                      </a:br>
                      <a:r>
                        <a:rPr lang="en-NZ" sz="1100" b="1" i="0" u="none" strike="noStrike" dirty="0">
                          <a:solidFill>
                            <a:schemeClr val="accent2"/>
                          </a:solidFill>
                          <a:effectLst/>
                          <a:latin typeface="Georgia" panose="02040502050405020303" pitchFamily="18" charset="0"/>
                          <a:cs typeface="Segoe UI Semilight" panose="020B0402040204020203" pitchFamily="34" charset="0"/>
                        </a:rPr>
                        <a:t>to meet</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b"/>
                      <a:endParaRPr lang="en-NZ" sz="1400" b="1" i="0" u="none" strike="noStrike">
                        <a:solidFill>
                          <a:schemeClr val="accent2"/>
                        </a:solidFill>
                        <a:effectLst/>
                        <a:latin typeface="Georgia" panose="02040502050405020303" pitchFamily="18"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7005617"/>
                  </a:ext>
                </a:extLst>
              </a:tr>
              <a:tr h="418874">
                <a:tc gridSpan="3">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From Invercargill to Whangarei, join your regional CEO peers to share and learn over breakfast, lunch or dinner. CEOs are welcome to attend any of these sessions regardless of their home base. There will also be other opportunities throughout the year to connect with regional CEOs.</a:t>
                      </a:r>
                      <a:r>
                        <a:rPr lang="en-NZ" sz="800" b="0" i="1" u="none" strike="noStrike" dirty="0">
                          <a:solidFill>
                            <a:srgbClr val="000000"/>
                          </a:solidFill>
                          <a:effectLst/>
                          <a:latin typeface="Aptos" panose="020B0004020202020204" pitchFamily="34" charset="0"/>
                          <a:cs typeface="Segoe UI Semilight" panose="020B0402040204020203" pitchFamily="34" charset="0"/>
                        </a:rPr>
                        <a:t>	</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pPr algn="l" fontAlgn="ctr"/>
                      <a:endParaRPr lang="en-NZ" sz="9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3178219"/>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Timaru  </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Monday 3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a:ln>
                            <a:noFill/>
                          </a:ln>
                          <a:solidFill>
                            <a:srgbClr val="000000"/>
                          </a:solidFill>
                          <a:effectLst/>
                          <a:uLnTx/>
                          <a:uFillTx/>
                          <a:latin typeface="Aptos" panose="020B0004020202020204" pitchFamily="34" charset="0"/>
                          <a:ea typeface="+mn-ea"/>
                          <a:cs typeface="Segoe UI Semilight" panose="020B0402040204020203" pitchFamily="34" charset="0"/>
                        </a:rPr>
                        <a:t>12-2pm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806470"/>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Queenstown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Tuesday 4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7am-9am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a:solidFill>
                            <a:srgbClr val="000000"/>
                          </a:solidFill>
                          <a:effectLst/>
                          <a:latin typeface="Aptos" panose="020B0004020202020204" pitchFamily="34" charset="0"/>
                          <a:cs typeface="Segoe UI Semilight" panose="020B0402040204020203" pitchFamily="34" charset="0"/>
                        </a:rPr>
                        <a:t>Invercargill</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Tuesday 4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6pm-8.30pm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8606273"/>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Dunedin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6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7.30am-9am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5827486"/>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dirty="0">
                          <a:solidFill>
                            <a:srgbClr val="000000"/>
                          </a:solidFill>
                          <a:effectLst/>
                          <a:latin typeface="Aptos" panose="020B0004020202020204" pitchFamily="34" charset="0"/>
                          <a:cs typeface="Segoe UI Semilight" panose="020B0402040204020203" pitchFamily="34" charset="0"/>
                        </a:rPr>
                        <a:t>Gisborne</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27 March</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2644371"/>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Hamilton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Wednesday 30 July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9487349"/>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Tauranga</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31 July</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0922390"/>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Northland</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28 August</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805952"/>
                  </a:ext>
                </a:extLst>
              </a:tr>
              <a:tr h="187122">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Nelson</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a:solidFill>
                            <a:srgbClr val="000000"/>
                          </a:solidFill>
                          <a:effectLst/>
                          <a:latin typeface="Aptos" panose="020B0004020202020204" pitchFamily="34" charset="0"/>
                          <a:cs typeface="Segoe UI Semilight" panose="020B0402040204020203" pitchFamily="34" charset="0"/>
                        </a:rPr>
                        <a:t>Tuesday 2 September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2916736"/>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a:solidFill>
                            <a:srgbClr val="000000"/>
                          </a:solidFill>
                          <a:effectLst/>
                          <a:latin typeface="Aptos" panose="020B0004020202020204" pitchFamily="34" charset="0"/>
                          <a:cs typeface="Segoe UI Semilight" panose="020B0402040204020203" pitchFamily="34" charset="0"/>
                        </a:rPr>
                        <a:t>Hawke's Bay</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Thursday 18 September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507170"/>
                  </a:ext>
                </a:extLst>
              </a:tr>
              <a:tr h="187122">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lang="en-NZ" sz="800" b="0" i="0" u="none" strike="noStrike" dirty="0">
                          <a:solidFill>
                            <a:srgbClr val="000000"/>
                          </a:solidFill>
                          <a:effectLst/>
                          <a:latin typeface="Aptos" panose="020B0004020202020204" pitchFamily="34" charset="0"/>
                          <a:cs typeface="Segoe UI Semilight" panose="020B0402040204020203" pitchFamily="34" charset="0"/>
                        </a:rPr>
                        <a:t>Taranaki</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Friday 26 September</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T</a:t>
                      </a:r>
                      <a:r>
                        <a:rPr kumimoji="0" lang="en-NZ" sz="800" b="0" i="0" u="none" strike="noStrike" kern="1200" cap="none" spc="0" normalizeH="0" baseline="0" noProof="0" dirty="0">
                          <a:ln>
                            <a:noFill/>
                          </a:ln>
                          <a:solidFill>
                            <a:srgbClr val="000000"/>
                          </a:solidFill>
                          <a:effectLst/>
                          <a:uLnTx/>
                          <a:uFillTx/>
                          <a:latin typeface="Aptos" panose="020B0004020202020204" pitchFamily="34" charset="0"/>
                          <a:ea typeface="+mn-ea"/>
                          <a:cs typeface="Segoe UI Semilight" panose="020B0402040204020203" pitchFamily="34" charset="0"/>
                        </a:rPr>
                        <a:t>BC</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8835782"/>
                  </a:ext>
                </a:extLst>
              </a:tr>
            </a:tbl>
          </a:graphicData>
        </a:graphic>
      </p:graphicFrame>
      <p:graphicFrame>
        <p:nvGraphicFramePr>
          <p:cNvPr id="11" name="Table 10">
            <a:extLst>
              <a:ext uri="{FF2B5EF4-FFF2-40B4-BE49-F238E27FC236}">
                <a16:creationId xmlns:a16="http://schemas.microsoft.com/office/drawing/2014/main" id="{5FF991D5-51F7-00C6-12CD-1FD3DD9F9DF0}"/>
              </a:ext>
            </a:extLst>
          </p:cNvPr>
          <p:cNvGraphicFramePr>
            <a:graphicFrameLocks noGrp="1"/>
          </p:cNvGraphicFramePr>
          <p:nvPr>
            <p:extLst>
              <p:ext uri="{D42A27DB-BD31-4B8C-83A1-F6EECF244321}">
                <p14:modId xmlns:p14="http://schemas.microsoft.com/office/powerpoint/2010/main" val="3843675516"/>
              </p:ext>
            </p:extLst>
          </p:nvPr>
        </p:nvGraphicFramePr>
        <p:xfrm>
          <a:off x="3851998" y="8043214"/>
          <a:ext cx="3418418" cy="1447086"/>
        </p:xfrm>
        <a:graphic>
          <a:graphicData uri="http://schemas.openxmlformats.org/drawingml/2006/table">
            <a:tbl>
              <a:tblPr firstRow="1" bandRow="1">
                <a:tableStyleId>{5C22544A-7EE6-4342-B048-85BDC9FD1C3A}</a:tableStyleId>
              </a:tblPr>
              <a:tblGrid>
                <a:gridCol w="1745066">
                  <a:extLst>
                    <a:ext uri="{9D8B030D-6E8A-4147-A177-3AD203B41FA5}">
                      <a16:colId xmlns:a16="http://schemas.microsoft.com/office/drawing/2014/main" val="3574635082"/>
                    </a:ext>
                  </a:extLst>
                </a:gridCol>
                <a:gridCol w="316056">
                  <a:extLst>
                    <a:ext uri="{9D8B030D-6E8A-4147-A177-3AD203B41FA5}">
                      <a16:colId xmlns:a16="http://schemas.microsoft.com/office/drawing/2014/main" val="1565912852"/>
                    </a:ext>
                  </a:extLst>
                </a:gridCol>
                <a:gridCol w="746760">
                  <a:extLst>
                    <a:ext uri="{9D8B030D-6E8A-4147-A177-3AD203B41FA5}">
                      <a16:colId xmlns:a16="http://schemas.microsoft.com/office/drawing/2014/main" val="3686645759"/>
                    </a:ext>
                  </a:extLst>
                </a:gridCol>
                <a:gridCol w="610536">
                  <a:extLst>
                    <a:ext uri="{9D8B030D-6E8A-4147-A177-3AD203B41FA5}">
                      <a16:colId xmlns:a16="http://schemas.microsoft.com/office/drawing/2014/main" val="1793504682"/>
                    </a:ext>
                  </a:extLst>
                </a:gridCol>
              </a:tblGrid>
              <a:tr h="209111">
                <a:tc gridSpan="4">
                  <a:txBody>
                    <a:bodyPr/>
                    <a:lstStyle/>
                    <a:p>
                      <a:pPr algn="l" fontAlgn="b"/>
                      <a:r>
                        <a:rPr lang="en-NZ" sz="1100" b="1" i="0" u="none" strike="noStrike" dirty="0">
                          <a:solidFill>
                            <a:schemeClr val="accent2"/>
                          </a:solidFill>
                          <a:effectLst/>
                          <a:latin typeface="Georgia" panose="02040502050405020303" pitchFamily="18" charset="0"/>
                          <a:cs typeface="Segoe UI Semilight" panose="020B0402040204020203" pitchFamily="34" charset="0"/>
                        </a:rPr>
                        <a:t>Online: Webinars for CEOs and their teams </a:t>
                      </a: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endParaRPr lang="en-NZ"/>
                    </a:p>
                  </a:txBody>
                  <a:tcPr/>
                </a:tc>
                <a:tc hMerge="1">
                  <a:txBody>
                    <a:bodyPr/>
                    <a:lstStyle/>
                    <a:p>
                      <a:pPr algn="l" fontAlgn="b"/>
                      <a:endParaRPr lang="en-NZ" sz="1100" b="1" i="0" u="none" strike="noStrike" dirty="0">
                        <a:solidFill>
                          <a:schemeClr val="accent2"/>
                        </a:solidFill>
                        <a:effectLst/>
                        <a:latin typeface="Georgia" panose="02040502050405020303" pitchFamily="18"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77005617"/>
                  </a:ext>
                </a:extLst>
              </a:tr>
              <a:tr h="190628">
                <a:tc gridSpan="4">
                  <a:txBody>
                    <a:bodyPr/>
                    <a:lstStyle/>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These hour-long webinars are focused on emerging and key topics relevant to CEOs, Directors, GMs and H&amp;S Managers.</a:t>
                      </a: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GB"/>
                    </a:p>
                  </a:txBody>
                  <a:tcPr/>
                </a:tc>
                <a:tc hMerge="1">
                  <a:txBody>
                    <a:bodyPr/>
                    <a:lstStyle/>
                    <a:p>
                      <a:endParaRPr lang="en-NZ"/>
                    </a:p>
                  </a:txBody>
                  <a:tcPr/>
                </a:tc>
                <a:tc hMerge="1">
                  <a:txBody>
                    <a:bodyPr/>
                    <a:lstStyle/>
                    <a:p>
                      <a:pPr algn="l" fontAlgn="ctr"/>
                      <a:endParaRPr lang="en-NZ" sz="800" b="0" i="1"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36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563178219"/>
                  </a:ext>
                </a:extLst>
              </a:tr>
              <a:tr h="187122">
                <a:tc gridSpan="4">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Mental wellbeing at work series</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NZ"/>
                    </a:p>
                  </a:txBody>
                  <a:tcPr/>
                </a:tc>
                <a:tc hMerge="1">
                  <a:txBody>
                    <a:bodyPr/>
                    <a:lstStyle/>
                    <a:p>
                      <a:pPr algn="l" fontAlgn="b"/>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6659718"/>
                  </a:ext>
                </a:extLst>
              </a:tr>
              <a:tr h="187122">
                <a:tc gridSpan="2">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hlinkClick r:id="rId6"/>
                        </a:rPr>
                        <a:t>Neurodiversity in the workplace with Dr Louise Cowpertwait  </a:t>
                      </a:r>
                      <a:r>
                        <a:rPr lang="en-NZ" sz="800" b="0" i="0" u="none" strike="noStrike" dirty="0">
                          <a:solidFill>
                            <a:srgbClr val="000000"/>
                          </a:solidFill>
                          <a:effectLst/>
                          <a:latin typeface="Aptos" panose="020B0004020202020204" pitchFamily="34" charset="0"/>
                          <a:cs typeface="Segoe UI Semilight" panose="020B0402040204020203" pitchFamily="34" charset="0"/>
                        </a:rPr>
                        <a:t>- </a:t>
                      </a:r>
                      <a:r>
                        <a:rPr lang="en-NZ" sz="800" b="1" i="0" u="none" strike="noStrike" dirty="0">
                          <a:solidFill>
                            <a:srgbClr val="000000"/>
                          </a:solidFill>
                          <a:effectLst/>
                          <a:latin typeface="Aptos" panose="020B0004020202020204" pitchFamily="34" charset="0"/>
                          <a:cs typeface="Segoe UI Semilight" panose="020B0402040204020203" pitchFamily="34" charset="0"/>
                        </a:rPr>
                        <a:t>RSVP online now</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Monday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17 February </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sz="800" b="0" i="0" u="none" strike="noStrike" dirty="0">
                          <a:solidFill>
                            <a:srgbClr val="000000"/>
                          </a:solidFill>
                          <a:effectLst/>
                          <a:latin typeface="Aptos" panose="020B0004020202020204" pitchFamily="34" charset="0"/>
                          <a:cs typeface="Segoe UI Semilight" panose="020B0402040204020203" pitchFamily="34" charset="0"/>
                        </a:rPr>
                        <a:t>Monday </a:t>
                      </a:r>
                      <a:br>
                        <a:rPr lang="en-NZ" sz="800" b="0" i="0" u="none" strike="noStrike" dirty="0">
                          <a:solidFill>
                            <a:srgbClr val="000000"/>
                          </a:solidFill>
                          <a:effectLst/>
                          <a:latin typeface="Aptos" panose="020B0004020202020204" pitchFamily="34" charset="0"/>
                          <a:cs typeface="Segoe UI Semilight" panose="020B0402040204020203" pitchFamily="34" charset="0"/>
                        </a:rPr>
                      </a:br>
                      <a:r>
                        <a:rPr lang="en-NZ" sz="800" b="0" i="0" u="none" strike="noStrike" dirty="0">
                          <a:solidFill>
                            <a:srgbClr val="000000"/>
                          </a:solidFill>
                          <a:effectLst/>
                          <a:latin typeface="Aptos" panose="020B0004020202020204" pitchFamily="34" charset="0"/>
                          <a:cs typeface="Segoe UI Semilight" panose="020B0402040204020203" pitchFamily="34" charset="0"/>
                        </a:rPr>
                        <a:t>17 February </a:t>
                      </a:r>
                      <a:endParaRPr lang="en-NZ" dirty="0"/>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9.30am-10.30am</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682679"/>
                  </a:ext>
                </a:extLst>
              </a:tr>
              <a:tr h="187122">
                <a:tc gridSpan="4">
                  <a:txBody>
                    <a:bodyPr/>
                    <a:lstStyle/>
                    <a:p>
                      <a:pPr algn="l" fontAlgn="b"/>
                      <a:r>
                        <a:rPr lang="en-NZ" sz="800" b="1" i="0" u="none" strike="noStrike" dirty="0">
                          <a:solidFill>
                            <a:srgbClr val="000000"/>
                          </a:solidFill>
                          <a:effectLst/>
                          <a:latin typeface="Aptos" panose="020B0004020202020204" pitchFamily="34" charset="0"/>
                          <a:cs typeface="Segoe UI Semibold" panose="020B0502040204020203" pitchFamily="34" charset="0"/>
                        </a:rPr>
                        <a:t>Legal webinar series</a:t>
                      </a: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NZ"/>
                    </a:p>
                  </a:txBody>
                  <a:tcPr/>
                </a:tc>
                <a:tc hMerge="1">
                  <a:txBody>
                    <a:bodyPr/>
                    <a:lstStyle/>
                    <a:p>
                      <a:pPr algn="l" fontAlgn="b"/>
                      <a:endParaRPr lang="en-NZ" sz="800" b="1" i="0" u="none" strike="noStrike" dirty="0">
                        <a:solidFill>
                          <a:srgbClr val="000000"/>
                        </a:solidFill>
                        <a:effectLst/>
                        <a:latin typeface="Aptos" panose="020B0004020202020204" pitchFamily="34" charset="0"/>
                        <a:cs typeface="Segoe UI Semibold" panose="020B0502040204020203" pitchFamily="34" charset="0"/>
                      </a:endParaRPr>
                    </a:p>
                  </a:txBody>
                  <a:tcPr marL="72000" marR="36000" marT="360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867825"/>
                  </a:ext>
                </a:extLst>
              </a:tr>
              <a:tr h="187122">
                <a:tc>
                  <a:txBody>
                    <a:bodyPr/>
                    <a:lstStyle/>
                    <a:p>
                      <a:pPr algn="l" fontAlgn="b"/>
                      <a:r>
                        <a:rPr lang="en-NZ" sz="800" b="0" i="0" u="none" strike="noStrike" dirty="0">
                          <a:solidFill>
                            <a:srgbClr val="000000"/>
                          </a:solidFill>
                          <a:effectLst/>
                          <a:latin typeface="Aptos" panose="020B0004020202020204" pitchFamily="34" charset="0"/>
                          <a:cs typeface="Segoe UI Semilight" panose="020B0402040204020203" pitchFamily="34" charset="0"/>
                        </a:rPr>
                        <a:t>Overlapping duties and PCBUs</a:t>
                      </a: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NZ" sz="800" b="0" i="0" u="none" strike="noStrike" dirty="0">
                          <a:solidFill>
                            <a:srgbClr val="000000"/>
                          </a:solidFill>
                          <a:effectLst/>
                          <a:latin typeface="Aptos" panose="020B0004020202020204" pitchFamily="34" charset="0"/>
                          <a:cs typeface="Segoe UI Semilight" panose="020B0402040204020203" pitchFamily="34" charset="0"/>
                        </a:rPr>
                        <a:t>TBC mid-2025</a:t>
                      </a: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36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6971592"/>
                  </a:ext>
                </a:extLst>
              </a:tr>
            </a:tbl>
          </a:graphicData>
        </a:graphic>
      </p:graphicFrame>
      <p:sp>
        <p:nvSpPr>
          <p:cNvPr id="12" name="TextBox 11">
            <a:extLst>
              <a:ext uri="{FF2B5EF4-FFF2-40B4-BE49-F238E27FC236}">
                <a16:creationId xmlns:a16="http://schemas.microsoft.com/office/drawing/2014/main" id="{CED3F55A-F7D5-499D-2D30-9381712D3785}"/>
              </a:ext>
            </a:extLst>
          </p:cNvPr>
          <p:cNvSpPr txBox="1"/>
          <p:nvPr/>
        </p:nvSpPr>
        <p:spPr>
          <a:xfrm>
            <a:off x="3858794" y="9668505"/>
            <a:ext cx="3418418" cy="767804"/>
          </a:xfrm>
          <a:prstGeom prst="rect">
            <a:avLst/>
          </a:prstGeom>
          <a:solidFill>
            <a:schemeClr val="accent3"/>
          </a:solidFill>
        </p:spPr>
        <p:txBody>
          <a:bodyPr wrap="square" lIns="720000" tIns="72000" rIns="108000" bIns="72000" rtlCol="0" anchor="ctr" anchorCtr="0">
            <a:noAutofit/>
          </a:bodyPr>
          <a:lstStyle/>
          <a:p>
            <a:r>
              <a:rPr lang="en-GB" sz="800" dirty="0">
                <a:latin typeface="Aptos" panose="020B0004020202020204" pitchFamily="34" charset="0"/>
                <a:cs typeface="Segoe UI Semilight" panose="020B0402040204020203" pitchFamily="34" charset="0"/>
              </a:rPr>
              <a:t>If you would like Forum CEO Francois Barton to meet with your Executive Team or Board throughout the year, please reach out to </a:t>
            </a:r>
            <a:r>
              <a:rPr lang="en-GB" sz="800" dirty="0">
                <a:latin typeface="Aptos" panose="020B0004020202020204" pitchFamily="34" charset="0"/>
                <a:cs typeface="Segoe UI Semilight" panose="020B0402040204020203" pitchFamily="34" charset="0"/>
                <a:hlinkClick r:id="rId7"/>
              </a:rPr>
              <a:t>info@forum.org.nz </a:t>
            </a:r>
            <a:r>
              <a:rPr lang="en-GB" sz="800" dirty="0">
                <a:latin typeface="Aptos" panose="020B0004020202020204" pitchFamily="34" charset="0"/>
                <a:cs typeface="Segoe UI Semilight" panose="020B0402040204020203" pitchFamily="34" charset="0"/>
              </a:rPr>
              <a:t>and the Forum team can help to organise this with you. </a:t>
            </a:r>
          </a:p>
        </p:txBody>
      </p:sp>
      <p:sp>
        <p:nvSpPr>
          <p:cNvPr id="13" name="TextBox 12">
            <a:extLst>
              <a:ext uri="{FF2B5EF4-FFF2-40B4-BE49-F238E27FC236}">
                <a16:creationId xmlns:a16="http://schemas.microsoft.com/office/drawing/2014/main" id="{18989B98-3F6B-CEE9-0255-ED35DB50C632}"/>
              </a:ext>
            </a:extLst>
          </p:cNvPr>
          <p:cNvSpPr txBox="1"/>
          <p:nvPr/>
        </p:nvSpPr>
        <p:spPr>
          <a:xfrm>
            <a:off x="288000" y="288000"/>
            <a:ext cx="6982418" cy="784830"/>
          </a:xfrm>
          <a:prstGeom prst="rect">
            <a:avLst/>
          </a:prstGeom>
          <a:solidFill>
            <a:schemeClr val="accent2"/>
          </a:solidFill>
        </p:spPr>
        <p:txBody>
          <a:bodyPr wrap="square" lIns="216000" rtlCol="0" anchor="ctr" anchorCtr="0">
            <a:noAutofit/>
          </a:bodyPr>
          <a:lstStyle/>
          <a:p>
            <a:r>
              <a:rPr lang="en-GB" sz="2600" dirty="0">
                <a:solidFill>
                  <a:schemeClr val="bg1"/>
                </a:solidFill>
                <a:latin typeface="Georgia" panose="02040502050405020303" pitchFamily="18" charset="0"/>
              </a:rPr>
              <a:t>2025 Events Programme</a:t>
            </a:r>
          </a:p>
          <a:p>
            <a:r>
              <a:rPr lang="en-GB" sz="1000" b="1" dirty="0">
                <a:solidFill>
                  <a:schemeClr val="accent1"/>
                </a:solidFill>
                <a:latin typeface="Segoe UI" panose="020B0502040204020203" pitchFamily="34" charset="0"/>
                <a:cs typeface="Segoe UI" panose="020B0502040204020203" pitchFamily="34" charset="0"/>
              </a:rPr>
              <a:t>SAVE THE DATE</a:t>
            </a:r>
          </a:p>
        </p:txBody>
      </p:sp>
      <p:pic>
        <p:nvPicPr>
          <p:cNvPr id="15" name="Picture 14" descr="A black background with a black square&#10;&#10;Description automatically generated with medium confidence">
            <a:extLst>
              <a:ext uri="{FF2B5EF4-FFF2-40B4-BE49-F238E27FC236}">
                <a16:creationId xmlns:a16="http://schemas.microsoft.com/office/drawing/2014/main" id="{5CED6327-E64E-A065-2C7A-5AC01422453C}"/>
              </a:ext>
            </a:extLst>
          </p:cNvPr>
          <p:cNvPicPr>
            <a:picLocks noChangeAspect="1"/>
          </p:cNvPicPr>
          <p:nvPr/>
        </p:nvPicPr>
        <p:blipFill>
          <a:blip r:embed="rId8"/>
          <a:stretch>
            <a:fillRect/>
          </a:stretch>
        </p:blipFill>
        <p:spPr>
          <a:xfrm>
            <a:off x="5110480" y="531138"/>
            <a:ext cx="1966410" cy="363538"/>
          </a:xfrm>
          <a:prstGeom prst="rect">
            <a:avLst/>
          </a:prstGeom>
        </p:spPr>
      </p:pic>
      <p:pic>
        <p:nvPicPr>
          <p:cNvPr id="21" name="Graphic 20">
            <a:extLst>
              <a:ext uri="{FF2B5EF4-FFF2-40B4-BE49-F238E27FC236}">
                <a16:creationId xmlns:a16="http://schemas.microsoft.com/office/drawing/2014/main" id="{3058E7C5-FFEB-6825-907E-A831F99E068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014861" y="9747159"/>
            <a:ext cx="449764" cy="359811"/>
          </a:xfrm>
          <a:prstGeom prst="rect">
            <a:avLst/>
          </a:prstGeom>
        </p:spPr>
      </p:pic>
      <p:graphicFrame>
        <p:nvGraphicFramePr>
          <p:cNvPr id="14" name="Table 13">
            <a:extLst>
              <a:ext uri="{FF2B5EF4-FFF2-40B4-BE49-F238E27FC236}">
                <a16:creationId xmlns:a16="http://schemas.microsoft.com/office/drawing/2014/main" id="{125AB9E4-30D2-18CC-D9F8-C434D3293C19}"/>
              </a:ext>
            </a:extLst>
          </p:cNvPr>
          <p:cNvGraphicFramePr>
            <a:graphicFrameLocks noGrp="1"/>
          </p:cNvGraphicFramePr>
          <p:nvPr>
            <p:extLst>
              <p:ext uri="{D42A27DB-BD31-4B8C-83A1-F6EECF244321}">
                <p14:modId xmlns:p14="http://schemas.microsoft.com/office/powerpoint/2010/main" val="3699617928"/>
              </p:ext>
            </p:extLst>
          </p:nvPr>
        </p:nvGraphicFramePr>
        <p:xfrm>
          <a:off x="3858796" y="6837016"/>
          <a:ext cx="3418416" cy="1021560"/>
        </p:xfrm>
        <a:graphic>
          <a:graphicData uri="http://schemas.openxmlformats.org/drawingml/2006/table">
            <a:tbl>
              <a:tblPr firstRow="1" bandRow="1">
                <a:tableStyleId>{5C22544A-7EE6-4342-B048-85BDC9FD1C3A}</a:tableStyleId>
              </a:tblPr>
              <a:tblGrid>
                <a:gridCol w="1795244">
                  <a:extLst>
                    <a:ext uri="{9D8B030D-6E8A-4147-A177-3AD203B41FA5}">
                      <a16:colId xmlns:a16="http://schemas.microsoft.com/office/drawing/2014/main" val="3011037720"/>
                    </a:ext>
                  </a:extLst>
                </a:gridCol>
                <a:gridCol w="1623172">
                  <a:extLst>
                    <a:ext uri="{9D8B030D-6E8A-4147-A177-3AD203B41FA5}">
                      <a16:colId xmlns:a16="http://schemas.microsoft.com/office/drawing/2014/main" val="1960848755"/>
                    </a:ext>
                  </a:extLst>
                </a:gridCol>
              </a:tblGrid>
              <a:tr h="432415">
                <a:tc gridSpan="2">
                  <a:txBody>
                    <a:bodyPr/>
                    <a:lstStyle/>
                    <a:p>
                      <a:pPr algn="l" fontAlgn="b"/>
                      <a:r>
                        <a:rPr lang="en-US" sz="1100" b="1" i="0" u="none" strike="noStrike" dirty="0">
                          <a:solidFill>
                            <a:schemeClr val="accent2"/>
                          </a:solidFill>
                          <a:effectLst/>
                          <a:latin typeface="Georgia" panose="02040502050405020303" pitchFamily="18" charset="0"/>
                          <a:cs typeface="Segoe UI Semilight" panose="020B0402040204020203" pitchFamily="34" charset="0"/>
                        </a:rPr>
                        <a:t>CEO Connection Calls</a:t>
                      </a:r>
                    </a:p>
                    <a:p>
                      <a:pPr algn="l" fontAlgn="ctr"/>
                      <a:r>
                        <a:rPr lang="en-NZ" sz="800" b="0" i="1" u="none" strike="noStrike" dirty="0">
                          <a:solidFill>
                            <a:srgbClr val="000000"/>
                          </a:solidFill>
                          <a:effectLst/>
                          <a:latin typeface="Segoe UI Semilight" panose="020B0402040204020203" pitchFamily="34" charset="0"/>
                          <a:cs typeface="Segoe UI Semilight" panose="020B0402040204020203" pitchFamily="34" charset="0"/>
                        </a:rPr>
                        <a:t>One-hour virtual calls for Forum members on current topics</a:t>
                      </a:r>
                    </a:p>
                    <a:p>
                      <a:pPr algn="l" fontAlgn="ctr"/>
                      <a:endParaRPr lang="en-NZ" sz="800" b="0" i="1" u="none" strike="noStrike" dirty="0">
                        <a:solidFill>
                          <a:srgbClr val="000000"/>
                        </a:solidFill>
                        <a:effectLst/>
                        <a:latin typeface="Segoe UI Semilight" panose="020B0402040204020203" pitchFamily="34"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l" fontAlgn="b"/>
                      <a:endParaRPr lang="en-NZ" sz="1100" b="1" i="0" u="none" strike="noStrike" dirty="0">
                        <a:solidFill>
                          <a:schemeClr val="accent2"/>
                        </a:solidFill>
                        <a:effectLst/>
                        <a:latin typeface="Georgia" panose="02040502050405020303" pitchFamily="18" charset="0"/>
                        <a:cs typeface="Segoe UI Semilight" panose="020B0402040204020203" pitchFamily="34" charset="0"/>
                      </a:endParaRPr>
                    </a:p>
                  </a:txBody>
                  <a:tcPr marL="72000" marR="36000" marT="72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247869160"/>
                  </a:ext>
                </a:extLst>
              </a:tr>
              <a:tr h="0">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hlinkClick r:id="rId11"/>
                        </a:rPr>
                        <a:t>Being an effective Officer</a:t>
                      </a:r>
                      <a:endParaRPr lang="en-US" sz="800" b="0" i="0" u="none" strike="noStrike" dirty="0">
                        <a:solidFill>
                          <a:srgbClr val="000000"/>
                        </a:solidFill>
                        <a:effectLst/>
                        <a:latin typeface="Aptos" panose="020B0004020202020204" pitchFamily="34" charset="0"/>
                        <a:cs typeface="Segoe UI Semilight" panose="020B0402040204020203" pitchFamily="34" charset="0"/>
                      </a:endParaRPr>
                    </a:p>
                    <a:p>
                      <a:pPr algn="l" fontAlgn="b"/>
                      <a:r>
                        <a:rPr lang="en-US" sz="800" b="0" i="1" u="none" strike="noStrike" dirty="0">
                          <a:solidFill>
                            <a:srgbClr val="000000"/>
                          </a:solidFill>
                          <a:effectLst/>
                          <a:latin typeface="Aptos" panose="020B0004020202020204" pitchFamily="34" charset="0"/>
                          <a:cs typeface="Segoe UI Semilight" panose="020B0402040204020203" pitchFamily="34" charset="0"/>
                        </a:rPr>
                        <a:t>Share and plan how to apply the lessons identified in the Maritime v Gibson case. </a:t>
                      </a:r>
                      <a:r>
                        <a:rPr lang="en-NZ" sz="800" b="1" i="0" u="none" strike="noStrike" spc="-10" baseline="0" dirty="0">
                          <a:solidFill>
                            <a:srgbClr val="000000"/>
                          </a:solidFill>
                          <a:effectLst/>
                          <a:latin typeface="Segoe UI Semibold" panose="020B0502040204020203" pitchFamily="34" charset="0"/>
                          <a:cs typeface="Segoe UI Semibold" panose="020B0502040204020203" pitchFamily="34" charset="0"/>
                        </a:rPr>
                        <a:t>RSVP online now.</a:t>
                      </a:r>
                      <a:endParaRPr lang="en-NZ" sz="800" b="0" i="1" u="none" strike="no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800" b="0" i="0" u="none" strike="noStrike" dirty="0">
                          <a:solidFill>
                            <a:srgbClr val="000000"/>
                          </a:solidFill>
                          <a:effectLst/>
                          <a:latin typeface="Aptos" panose="020B0004020202020204" pitchFamily="34" charset="0"/>
                          <a:cs typeface="Segoe UI Semilight" panose="020B0402040204020203" pitchFamily="34" charset="0"/>
                        </a:rPr>
                        <a:t>19 Feb (1-2pm); 20 Feb (1-2pm); 25 Feb (10-11am); 28 Feb (2-3pm); 12 March (2-3pm); 14 March (11am-12pm)</a:t>
                      </a:r>
                      <a:endParaRPr lang="en-NZ" sz="800" b="0" i="0" u="none" strike="noStrike" dirty="0">
                        <a:solidFill>
                          <a:srgbClr val="000000"/>
                        </a:solidFill>
                        <a:effectLst/>
                        <a:latin typeface="Aptos" panose="020B0004020202020204" pitchFamily="34" charset="0"/>
                        <a:cs typeface="Segoe UI Semilight" panose="020B0402040204020203" pitchFamily="34" charset="0"/>
                      </a:endParaRPr>
                    </a:p>
                  </a:txBody>
                  <a:tcPr marL="72000" marR="3600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697211"/>
                  </a:ext>
                </a:extLst>
              </a:tr>
            </a:tbl>
          </a:graphicData>
        </a:graphic>
      </p:graphicFrame>
    </p:spTree>
    <p:extLst>
      <p:ext uri="{BB962C8B-B14F-4D97-AF65-F5344CB8AC3E}">
        <p14:creationId xmlns:p14="http://schemas.microsoft.com/office/powerpoint/2010/main" val="3484795451"/>
      </p:ext>
    </p:extLst>
  </p:cSld>
  <p:clrMapOvr>
    <a:masterClrMapping/>
  </p:clrMapOvr>
</p:sld>
</file>

<file path=ppt/theme/theme1.xml><?xml version="1.0" encoding="utf-8"?>
<a:theme xmlns:a="http://schemas.openxmlformats.org/drawingml/2006/main" name="Office Theme">
  <a:themeElements>
    <a:clrScheme name="BLHSF">
      <a:dk1>
        <a:srgbClr val="000000"/>
      </a:dk1>
      <a:lt1>
        <a:srgbClr val="FFFFFF"/>
      </a:lt1>
      <a:dk2>
        <a:srgbClr val="0E2841"/>
      </a:dk2>
      <a:lt2>
        <a:srgbClr val="E8E8E8"/>
      </a:lt2>
      <a:accent1>
        <a:srgbClr val="464440"/>
      </a:accent1>
      <a:accent2>
        <a:srgbClr val="F78F1E"/>
      </a:accent2>
      <a:accent3>
        <a:srgbClr val="FFF6ED"/>
      </a:accent3>
      <a:accent4>
        <a:srgbClr val="CF781A"/>
      </a:accent4>
      <a:accent5>
        <a:srgbClr val="FFFFFF"/>
      </a:accent5>
      <a:accent6>
        <a:srgbClr val="FFAC32"/>
      </a:accent6>
      <a:hlink>
        <a:srgbClr val="F78E1E"/>
      </a:hlink>
      <a:folHlink>
        <a:srgbClr val="F78E1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EA86D4C0A3B846BD8F620315ECF197" ma:contentTypeVersion="18" ma:contentTypeDescription="Create a new document." ma:contentTypeScope="" ma:versionID="ba0cb7654352f94a348453a6fe977f2e">
  <xsd:schema xmlns:xsd="http://www.w3.org/2001/XMLSchema" xmlns:xs="http://www.w3.org/2001/XMLSchema" xmlns:p="http://schemas.microsoft.com/office/2006/metadata/properties" xmlns:ns2="883ecd59-7cd3-41d3-afcc-b88ba544bb76" xmlns:ns3="b5a7fc9a-b7b6-4543-9e21-24e2847f1181" targetNamespace="http://schemas.microsoft.com/office/2006/metadata/properties" ma:root="true" ma:fieldsID="9f71c3c507bb81d2679e4d611957f4d3" ns2:_="" ns3:_="">
    <xsd:import namespace="883ecd59-7cd3-41d3-afcc-b88ba544bb76"/>
    <xsd:import namespace="b5a7fc9a-b7b6-4543-9e21-24e2847f11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ecd59-7cd3-41d3-afcc-b88ba544bb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d8232d0-913e-49c4-8064-b343e5fd142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a7fc9a-b7b6-4543-9e21-24e2847f11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b63c73f-0dc8-4dd1-bc20-59036e78a2e5}" ma:internalName="TaxCatchAll" ma:showField="CatchAllData" ma:web="b5a7fc9a-b7b6-4543-9e21-24e2847f11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5a7fc9a-b7b6-4543-9e21-24e2847f1181" xsi:nil="true"/>
    <lcf76f155ced4ddcb4097134ff3c332f xmlns="883ecd59-7cd3-41d3-afcc-b88ba544bb7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2F7119-0662-4EA2-87F4-0A57CF039D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3ecd59-7cd3-41d3-afcc-b88ba544bb76"/>
    <ds:schemaRef ds:uri="b5a7fc9a-b7b6-4543-9e21-24e2847f11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9DD0FF-6B41-436E-8BAA-89EDCDA2A226}">
  <ds:schemaRef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e6eb7c02-620f-4238-b59c-4c651caa8aef"/>
    <ds:schemaRef ds:uri="http://purl.org/dc/terms/"/>
    <ds:schemaRef ds:uri="1c4ea3c6-5891-44af-8057-bec419c1801d"/>
    <ds:schemaRef ds:uri="http://www.w3.org/XML/1998/namespace"/>
    <ds:schemaRef ds:uri="http://purl.org/dc/elements/1.1/"/>
    <ds:schemaRef ds:uri="b5a7fc9a-b7b6-4543-9e21-24e2847f1181"/>
    <ds:schemaRef ds:uri="883ecd59-7cd3-41d3-afcc-b88ba544bb76"/>
  </ds:schemaRefs>
</ds:datastoreItem>
</file>

<file path=customXml/itemProps3.xml><?xml version="1.0" encoding="utf-8"?>
<ds:datastoreItem xmlns:ds="http://schemas.openxmlformats.org/officeDocument/2006/customXml" ds:itemID="{92E97766-7AA1-4917-A370-A92931BA22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2760</TotalTime>
  <Words>779</Words>
  <Application>Microsoft Office PowerPoint</Application>
  <PresentationFormat>Custom</PresentationFormat>
  <Paragraphs>135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Georgia</vt:lpstr>
      <vt:lpstr>Segoe UI</vt:lpstr>
      <vt:lpstr>Segoe UI Semibold</vt:lpstr>
      <vt:lpstr>Segoe UI Semilight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Jeni Peacey</dc:creator>
  <cp:lastModifiedBy>Kate Wright</cp:lastModifiedBy>
  <cp:revision>4</cp:revision>
  <dcterms:created xsi:type="dcterms:W3CDTF">2024-11-24T21:08:39Z</dcterms:created>
  <dcterms:modified xsi:type="dcterms:W3CDTF">2024-12-30T21:02:00Z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0x0101008EEA86D4C0A3B846BD8F620315ECF197</vt:lpwstr>
  </property>
  <property fmtid="{D5CDD505-2E9C-101B-9397-08002B2CF9AE}" pid="3" name="MediaServiceImageTags">
    <vt:lpwstr/>
  </property>
</Properties>
</file>